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Titillium Web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TitilliumWeb-bold.fntdata"/><Relationship Id="rId16" Type="http://schemas.openxmlformats.org/officeDocument/2006/relationships/font" Target="fonts/TitilliumWeb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TitilliumWeb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TitilliumWeb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52edd855a5_0_20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g152edd855a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6b7b42606b_0_0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16b7b4260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72b874a9d9_0_13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72b874a9d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52edd855a5_0_40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152edd855a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728d2e56f0_0_0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728d2e56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d586b15703_0_37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g1d586b1570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d586b15703_0_46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g1d586b15703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d586b15703_0_56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1d586b1570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d586b15703_0_65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1d586b1570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1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6"/>
          <p:cNvPicPr preferRelativeResize="0"/>
          <p:nvPr/>
        </p:nvPicPr>
        <p:blipFill rotWithShape="1">
          <a:blip r:embed="rId3">
            <a:alphaModFix/>
          </a:blip>
          <a:srcRect b="-739" l="0" r="0" t="740"/>
          <a:stretch/>
        </p:blipFill>
        <p:spPr>
          <a:xfrm>
            <a:off x="0" y="38100"/>
            <a:ext cx="9144003" cy="51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6"/>
          <p:cNvSpPr/>
          <p:nvPr/>
        </p:nvSpPr>
        <p:spPr>
          <a:xfrm>
            <a:off x="2966925" y="400900"/>
            <a:ext cx="3167400" cy="380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6"/>
          <p:cNvSpPr/>
          <p:nvPr/>
        </p:nvSpPr>
        <p:spPr>
          <a:xfrm>
            <a:off x="2190900" y="1734400"/>
            <a:ext cx="4419600" cy="120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6"/>
          <p:cNvPicPr preferRelativeResize="0"/>
          <p:nvPr/>
        </p:nvPicPr>
        <p:blipFill rotWithShape="1">
          <a:blip r:embed="rId4">
            <a:alphaModFix/>
          </a:blip>
          <a:srcRect b="-10313" l="-4394" r="-4383" t="-10313"/>
          <a:stretch/>
        </p:blipFill>
        <p:spPr>
          <a:xfrm>
            <a:off x="2933550" y="952225"/>
            <a:ext cx="2972102" cy="3239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/>
          <p:nvPr/>
        </p:nvSpPr>
        <p:spPr>
          <a:xfrm>
            <a:off x="365800" y="342125"/>
            <a:ext cx="86247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Il valore del feedback a scuola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1100">
              <a:solidFill>
                <a:srgbClr val="DA476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1100">
              <a:solidFill>
                <a:srgbClr val="DA476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Quali gli obiettivi? Quali le domande?</a:t>
            </a:r>
            <a:endParaRPr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2400">
              <a:solidFill>
                <a:srgbClr val="DA476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2400">
              <a:solidFill>
                <a:srgbClr val="DA476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6" name="Google Shape;6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4338" y="4620300"/>
            <a:ext cx="4555331" cy="5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7"/>
          <p:cNvSpPr txBox="1"/>
          <p:nvPr/>
        </p:nvSpPr>
        <p:spPr>
          <a:xfrm>
            <a:off x="977848" y="1800916"/>
            <a:ext cx="3735000" cy="29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▪"/>
            </a:pPr>
            <a:r>
              <a:rPr lang="it" sz="15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Consapevolezza</a:t>
            </a:r>
            <a:endParaRPr sz="15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▪"/>
            </a:pPr>
            <a:r>
              <a:rPr lang="it" sz="15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Autonomia e responsabilità</a:t>
            </a:r>
            <a:endParaRPr sz="15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▪"/>
            </a:pPr>
            <a:r>
              <a:rPr lang="it" sz="15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Riflessione </a:t>
            </a:r>
            <a:endParaRPr sz="15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▪"/>
            </a:pPr>
            <a:r>
              <a:rPr lang="it" sz="15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Cambiamento </a:t>
            </a:r>
            <a:endParaRPr sz="15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8" name="Google Shape;68;p17"/>
          <p:cNvSpPr txBox="1"/>
          <p:nvPr/>
        </p:nvSpPr>
        <p:spPr>
          <a:xfrm>
            <a:off x="5067369" y="1684557"/>
            <a:ext cx="3735000" cy="29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Noto Sans Symbols"/>
              <a:buChar char="▪"/>
            </a:pPr>
            <a:r>
              <a:rPr lang="it" sz="1500">
                <a:latin typeface="Titillium Web"/>
                <a:ea typeface="Titillium Web"/>
                <a:cs typeface="Titillium Web"/>
                <a:sym typeface="Titillium Web"/>
              </a:rPr>
              <a:t>Che cosa è positivo? Cosa è una criticità?</a:t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Noto Sans Symbols"/>
              <a:buChar char="▪"/>
            </a:pPr>
            <a:r>
              <a:rPr lang="it" sz="1500">
                <a:latin typeface="Titillium Web"/>
                <a:ea typeface="Titillium Web"/>
                <a:cs typeface="Titillium Web"/>
                <a:sym typeface="Titillium Web"/>
              </a:rPr>
              <a:t>Quali strategie e atteggiamenti hanno generato il risultato?</a:t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Noto Sans Symbols"/>
              <a:buChar char="▪"/>
            </a:pPr>
            <a:r>
              <a:rPr lang="it" sz="1500">
                <a:latin typeface="Titillium Web"/>
                <a:ea typeface="Titillium Web"/>
                <a:cs typeface="Titillium Web"/>
                <a:sym typeface="Titillium Web"/>
              </a:rPr>
              <a:t>Che cosa vorresti o dovresti cambiare per modificare il risultato?</a:t>
            </a:r>
            <a:endParaRPr sz="1600">
              <a:solidFill>
                <a:srgbClr val="000000"/>
              </a:solidFill>
            </a:endParaRPr>
          </a:p>
        </p:txBody>
      </p:sp>
      <p:cxnSp>
        <p:nvCxnSpPr>
          <p:cNvPr id="69" name="Google Shape;69;p17"/>
          <p:cNvCxnSpPr/>
          <p:nvPr/>
        </p:nvCxnSpPr>
        <p:spPr>
          <a:xfrm>
            <a:off x="4547725" y="1754575"/>
            <a:ext cx="16500" cy="20529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/>
        </p:nvSpPr>
        <p:spPr>
          <a:xfrm>
            <a:off x="376850" y="324875"/>
            <a:ext cx="86247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Come facilitare negli allievi la percezione di efficacia e la fiducia?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5" name="Google Shape;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4338" y="4620300"/>
            <a:ext cx="4555331" cy="5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8"/>
          <p:cNvSpPr txBox="1"/>
          <p:nvPr/>
        </p:nvSpPr>
        <p:spPr>
          <a:xfrm>
            <a:off x="558075" y="1333475"/>
            <a:ext cx="46488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latin typeface="Titillium Web"/>
                <a:ea typeface="Titillium Web"/>
                <a:cs typeface="Titillium Web"/>
                <a:sym typeface="Titillium Web"/>
              </a:rPr>
              <a:t>Alcune parole chiave per indicare ciò che definisce la qualità di un clima che “facilita”:</a:t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●"/>
            </a:pPr>
            <a:r>
              <a:rPr lang="it" sz="15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Ti </a:t>
            </a:r>
            <a:r>
              <a:rPr b="1" lang="it" sz="15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accetto</a:t>
            </a:r>
            <a:endParaRPr b="1" sz="15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●"/>
            </a:pPr>
            <a:r>
              <a:rPr lang="it" sz="15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Ho </a:t>
            </a:r>
            <a:r>
              <a:rPr b="1" lang="it" sz="15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fiducia</a:t>
            </a:r>
            <a:r>
              <a:rPr lang="it" sz="15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 te, nelle tue possibilità, faccio sì che tu possa fidarti di me</a:t>
            </a:r>
            <a:endParaRPr sz="15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●"/>
            </a:pPr>
            <a:r>
              <a:rPr lang="it" sz="15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Ti </a:t>
            </a:r>
            <a:r>
              <a:rPr b="1" lang="it" sz="15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rispetto </a:t>
            </a:r>
            <a:r>
              <a:rPr lang="it" sz="15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 ti chiedo rispetto</a:t>
            </a:r>
            <a:endParaRPr sz="15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Titillium Web"/>
              <a:buChar char="●"/>
            </a:pPr>
            <a:r>
              <a:rPr lang="it" sz="15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Ti </a:t>
            </a:r>
            <a:r>
              <a:rPr b="1" lang="it" sz="15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ascolto</a:t>
            </a:r>
            <a:r>
              <a:rPr lang="it" sz="15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e ti chiedo di essere ascoltato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" name="Google Shape;77;p18"/>
          <p:cNvGrpSpPr/>
          <p:nvPr/>
        </p:nvGrpSpPr>
        <p:grpSpPr>
          <a:xfrm>
            <a:off x="5723753" y="1174265"/>
            <a:ext cx="3034800" cy="3034800"/>
            <a:chOff x="0" y="86320"/>
            <a:chExt cx="3034800" cy="3034800"/>
          </a:xfrm>
        </p:grpSpPr>
        <p:sp>
          <p:nvSpPr>
            <p:cNvPr id="78" name="Google Shape;78;p18"/>
            <p:cNvSpPr/>
            <p:nvPr/>
          </p:nvSpPr>
          <p:spPr>
            <a:xfrm>
              <a:off x="0" y="86320"/>
              <a:ext cx="3034800" cy="3034800"/>
            </a:xfrm>
            <a:prstGeom prst="diamond">
              <a:avLst/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8"/>
            <p:cNvSpPr/>
            <p:nvPr/>
          </p:nvSpPr>
          <p:spPr>
            <a:xfrm>
              <a:off x="288315" y="374636"/>
              <a:ext cx="1183500" cy="1183500"/>
            </a:xfrm>
            <a:prstGeom prst="roundRect">
              <a:avLst>
                <a:gd fmla="val 16667" name="adj"/>
              </a:avLst>
            </a:prstGeom>
            <a:solidFill>
              <a:srgbClr val="DA4765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8"/>
            <p:cNvSpPr txBox="1"/>
            <p:nvPr/>
          </p:nvSpPr>
          <p:spPr>
            <a:xfrm>
              <a:off x="346094" y="432415"/>
              <a:ext cx="1068000" cy="106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0" lang="it" sz="1300" u="none" cap="none" strike="noStrike">
                  <a:solidFill>
                    <a:srgbClr val="FFFFFF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accettazione</a:t>
              </a:r>
              <a:endParaRPr b="1" i="0" sz="13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sp>
          <p:nvSpPr>
            <p:cNvPr id="81" name="Google Shape;81;p18"/>
            <p:cNvSpPr/>
            <p:nvPr/>
          </p:nvSpPr>
          <p:spPr>
            <a:xfrm>
              <a:off x="1562975" y="374636"/>
              <a:ext cx="1183500" cy="1183500"/>
            </a:xfrm>
            <a:prstGeom prst="roundRect">
              <a:avLst>
                <a:gd fmla="val 16667" name="adj"/>
              </a:avLst>
            </a:prstGeom>
            <a:solidFill>
              <a:srgbClr val="00B2D0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8"/>
            <p:cNvSpPr txBox="1"/>
            <p:nvPr/>
          </p:nvSpPr>
          <p:spPr>
            <a:xfrm>
              <a:off x="1620754" y="432415"/>
              <a:ext cx="1068000" cy="106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0" lang="it" sz="1400" u="none" cap="none" strike="noStrike">
                  <a:solidFill>
                    <a:srgbClr val="FFFFFF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rispetto</a:t>
              </a:r>
              <a:endParaRPr b="1" i="0" sz="14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sp>
          <p:nvSpPr>
            <p:cNvPr id="83" name="Google Shape;83;p18"/>
            <p:cNvSpPr/>
            <p:nvPr/>
          </p:nvSpPr>
          <p:spPr>
            <a:xfrm>
              <a:off x="288315" y="1649295"/>
              <a:ext cx="1183500" cy="118350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8"/>
            <p:cNvSpPr txBox="1"/>
            <p:nvPr/>
          </p:nvSpPr>
          <p:spPr>
            <a:xfrm>
              <a:off x="346094" y="1707074"/>
              <a:ext cx="1068000" cy="106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0" lang="it" sz="1400" u="none" cap="none" strike="noStrike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fiducia</a:t>
              </a:r>
              <a:endParaRPr b="1" i="0" sz="1400" u="none" cap="none" strike="noStrik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sp>
          <p:nvSpPr>
            <p:cNvPr id="85" name="Google Shape;85;p18"/>
            <p:cNvSpPr/>
            <p:nvPr/>
          </p:nvSpPr>
          <p:spPr>
            <a:xfrm>
              <a:off x="1562975" y="1649295"/>
              <a:ext cx="1183500" cy="1183500"/>
            </a:xfrm>
            <a:prstGeom prst="roundRect">
              <a:avLst>
                <a:gd fmla="val 16667" name="adj"/>
              </a:avLst>
            </a:prstGeom>
            <a:solidFill>
              <a:srgbClr val="7F7F7F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8"/>
            <p:cNvSpPr txBox="1"/>
            <p:nvPr/>
          </p:nvSpPr>
          <p:spPr>
            <a:xfrm>
              <a:off x="1620754" y="1707074"/>
              <a:ext cx="1068000" cy="106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0" lang="it" sz="1400" u="none" cap="none" strike="noStrike">
                  <a:solidFill>
                    <a:srgbClr val="FFFFFF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ascolto</a:t>
              </a:r>
              <a:endParaRPr b="1" i="0" sz="14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/>
        </p:nvSpPr>
        <p:spPr>
          <a:xfrm>
            <a:off x="457400" y="284600"/>
            <a:ext cx="86247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Le conseguenze della percezione della propria efficacia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8550" y="4739175"/>
            <a:ext cx="3520250" cy="4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/>
          <p:nvPr/>
        </p:nvSpPr>
        <p:spPr>
          <a:xfrm>
            <a:off x="3478895" y="1275536"/>
            <a:ext cx="2046300" cy="1809300"/>
          </a:xfrm>
          <a:prstGeom prst="heart">
            <a:avLst/>
          </a:prstGeom>
          <a:noFill/>
          <a:ln cap="flat" cmpd="sng" w="381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1"/>
              <a:buFont typeface="Arial"/>
              <a:buNone/>
            </a:pPr>
            <a:r>
              <a:t/>
            </a:r>
            <a:endParaRPr b="0" i="0" sz="1151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9"/>
          <p:cNvSpPr/>
          <p:nvPr/>
        </p:nvSpPr>
        <p:spPr>
          <a:xfrm>
            <a:off x="1193989" y="1167396"/>
            <a:ext cx="2046900" cy="1809300"/>
          </a:xfrm>
          <a:prstGeom prst="cloudCallout">
            <a:avLst>
              <a:gd fmla="val 80410" name="adj1"/>
              <a:gd fmla="val 39800" name="adj2"/>
            </a:avLst>
          </a:prstGeom>
          <a:noFill/>
          <a:ln cap="flat" cmpd="sng" w="381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1"/>
              <a:buFont typeface="Arial"/>
              <a:buNone/>
            </a:pPr>
            <a:r>
              <a:t/>
            </a:r>
            <a:endParaRPr b="0" i="0" sz="1151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9"/>
          <p:cNvSpPr/>
          <p:nvPr/>
        </p:nvSpPr>
        <p:spPr>
          <a:xfrm>
            <a:off x="1472392" y="1448797"/>
            <a:ext cx="16320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it" sz="1500" u="sng" cap="none" strike="noStrike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Pessimismo</a:t>
            </a:r>
            <a:r>
              <a:rPr b="1" i="0" lang="it" sz="1500" cap="none" strike="noStrike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-</a:t>
            </a:r>
            <a:endParaRPr b="1" i="0" sz="1500" cap="none" strike="noStrike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it" sz="15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autodebilitazione</a:t>
            </a:r>
            <a:endParaRPr i="0" sz="1500" u="none" cap="none" strike="noStrik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it" sz="15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inefficacia</a:t>
            </a:r>
            <a:endParaRPr i="0" sz="1500" u="none" cap="none" strike="noStrik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it" sz="15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demotivazione </a:t>
            </a:r>
            <a:endParaRPr i="0" sz="1500" u="none" cap="none" strike="noStrik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3714154" y="1746808"/>
            <a:ext cx="1600200" cy="9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" sz="1500">
                <a:latin typeface="Titillium Web"/>
                <a:ea typeface="Titillium Web"/>
                <a:cs typeface="Titillium Web"/>
                <a:sym typeface="Titillium Web"/>
              </a:rPr>
              <a:t>Convinzioni personali sulla propria efficacia</a:t>
            </a:r>
            <a:endParaRPr b="0" i="0" sz="1400" u="none" cap="none" strike="noStrik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1"/>
              <a:buFont typeface="Arial"/>
              <a:buNone/>
            </a:pPr>
            <a:r>
              <a:t/>
            </a:r>
            <a:endParaRPr b="0" i="0" sz="115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5668100" y="1191150"/>
            <a:ext cx="2277300" cy="1582200"/>
          </a:xfrm>
          <a:prstGeom prst="cloudCallout">
            <a:avLst>
              <a:gd fmla="val -79865" name="adj1"/>
              <a:gd fmla="val 58275" name="adj2"/>
            </a:avLst>
          </a:prstGeom>
          <a:noFill/>
          <a:ln cap="flat" cmpd="sng" w="381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1"/>
              <a:buFont typeface="Arial"/>
              <a:buNone/>
            </a:pPr>
            <a:r>
              <a:t/>
            </a:r>
            <a:endParaRPr b="0" i="0" sz="1151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5990744" y="1382110"/>
            <a:ext cx="1632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it" sz="1500" u="sng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Ottimismo</a:t>
            </a:r>
            <a:r>
              <a:rPr b="1" lang="it" sz="15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+</a:t>
            </a:r>
            <a:endParaRPr b="1" sz="15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900" u="sng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">
                <a:latin typeface="Titillium Web"/>
                <a:ea typeface="Titillium Web"/>
                <a:cs typeface="Titillium Web"/>
                <a:sym typeface="Titillium Web"/>
              </a:rPr>
              <a:t>autovalorizzazione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">
                <a:latin typeface="Titillium Web"/>
                <a:ea typeface="Titillium Web"/>
                <a:cs typeface="Titillium Web"/>
                <a:sym typeface="Titillium Web"/>
              </a:rPr>
              <a:t>efficacia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">
                <a:latin typeface="Titillium Web"/>
                <a:ea typeface="Titillium Web"/>
                <a:cs typeface="Titillium Web"/>
                <a:sym typeface="Titillium Web"/>
              </a:rPr>
              <a:t>motivazione</a:t>
            </a:r>
            <a:r>
              <a:rPr b="0" i="0" lang="it" sz="1051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b="0" i="0" sz="1300" u="none" cap="none" strike="noStrik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601288" y="3568050"/>
            <a:ext cx="78015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La </a:t>
            </a:r>
            <a:r>
              <a:rPr b="1" i="0" lang="it" sz="1800" u="none" cap="none" strike="noStrike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convinzione della propria efficacia</a:t>
            </a:r>
            <a:r>
              <a:rPr b="1" i="0" lang="it" sz="1800" u="none" cap="none" strike="noStrike">
                <a:solidFill>
                  <a:srgbClr val="DA4765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0" i="0" lang="it" sz="18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è una risorsa personale, </a:t>
            </a:r>
            <a:endParaRPr b="0" i="0" sz="1800" u="none" cap="none" strike="noStrik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fondamentale nello sviluppo, nell’adattamento efficace e</a:t>
            </a:r>
            <a:r>
              <a:rPr lang="it" sz="180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0" i="0" lang="it" sz="18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nel cambiamento. </a:t>
            </a:r>
            <a:endParaRPr b="0" i="0" sz="1400" u="none" cap="none" strike="noStrik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451650" y="439950"/>
            <a:ext cx="8624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Feedback e valutazione formativa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2400">
              <a:solidFill>
                <a:srgbClr val="DA476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1875" y="4739175"/>
            <a:ext cx="3520250" cy="4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/>
          <p:nvPr/>
        </p:nvSpPr>
        <p:spPr>
          <a:xfrm>
            <a:off x="512050" y="1028900"/>
            <a:ext cx="52818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Un feedback efficace deve indicare: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tillium Web"/>
              <a:buAutoNum type="arabicPeriod"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una </a:t>
            </a: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valutazione del risultato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(secondo criteri condivisi prima);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tillium Web"/>
              <a:buAutoNum type="arabicPeriod"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indicazioni sulle </a:t>
            </a: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strategie adottate dall’allievo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(focus sul </a:t>
            </a: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processo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piuttosto che sui risultati): cosa migliorare;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tillium Web"/>
              <a:buAutoNum type="arabicPeriod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indicazioni su strategie correttive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: come cambiare.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 txBox="1"/>
          <p:nvPr/>
        </p:nvSpPr>
        <p:spPr>
          <a:xfrm>
            <a:off x="968850" y="3681275"/>
            <a:ext cx="7206300" cy="6771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Il feedback deve dunque essere un </a:t>
            </a: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processo dialogico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, 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che si svolge soprattutto attraverso le domande.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3875" y="1461400"/>
            <a:ext cx="2659476" cy="177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/>
        </p:nvSpPr>
        <p:spPr>
          <a:xfrm>
            <a:off x="431925" y="481925"/>
            <a:ext cx="86247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Come comunicare in modo che il feedback sia utile ed efficace?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2400">
              <a:solidFill>
                <a:srgbClr val="DA476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1875" y="4739175"/>
            <a:ext cx="3520250" cy="4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582100" y="1563600"/>
            <a:ext cx="54018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Dialogo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in senso maieutico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Domande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che generano </a:t>
            </a: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consapevolezza</a:t>
            </a:r>
            <a:endParaRPr b="1"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Domande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che </a:t>
            </a: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non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sottointendano </a:t>
            </a: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giudizi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sulla persona dell’allievo (il giudizio stimola difesa e chiusura)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Domande costruttive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, orientate alla soluzione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/>
          <p:nvPr/>
        </p:nvSpPr>
        <p:spPr>
          <a:xfrm>
            <a:off x="6455025" y="1242025"/>
            <a:ext cx="2601600" cy="1939200"/>
          </a:xfrm>
          <a:prstGeom prst="cloudCallout">
            <a:avLst>
              <a:gd fmla="val -79865" name="adj1"/>
              <a:gd fmla="val 58275" name="adj2"/>
            </a:avLst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" sz="17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Ascolto, ascolto, e attenzione alle formulazioni!</a:t>
            </a:r>
            <a:endParaRPr i="0" sz="851" u="none" cap="none" strike="noStrike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/>
        </p:nvSpPr>
        <p:spPr>
          <a:xfrm>
            <a:off x="431925" y="481925"/>
            <a:ext cx="86247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Bias: le distorsioni del pensiero veloce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2400">
              <a:solidFill>
                <a:srgbClr val="DA476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1875" y="4739175"/>
            <a:ext cx="3520250" cy="4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569375" y="1359900"/>
            <a:ext cx="76872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Sono inevitabili, spesso utili, qualche volta dannosi, ma è importante riconoscerli.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Alcuni tra i più comuni sono: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generalizzazioni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; 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conferma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: la prima impressione condiziona ciò che vediamo;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effetto alone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: leggiamo l’insieme a partire da un particolare che ci ha colpito;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somiglianza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: siamo attratti e scegliamo sulla base della somiglianza con noi.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/>
        </p:nvSpPr>
        <p:spPr>
          <a:xfrm>
            <a:off x="431925" y="481925"/>
            <a:ext cx="86247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Separare la mappa dal territorio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1875" y="4739175"/>
            <a:ext cx="3520250" cy="4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/>
        </p:nvSpPr>
        <p:spPr>
          <a:xfrm>
            <a:off x="582100" y="1563600"/>
            <a:ext cx="55608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Per neutralizzare i filtri nella lettura della realtà (l’allievo, 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i suoi bisogni, le sue difficoltà) è importante </a:t>
            </a:r>
            <a:r>
              <a:rPr b="1" lang="it" sz="1600" u="sng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distinguere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tra: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territorio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(la realtà riscontrabile);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mappa della realtà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, la nostra percezione della realtà.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2125" y="1142150"/>
            <a:ext cx="2426400" cy="303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/>
        </p:nvSpPr>
        <p:spPr>
          <a:xfrm>
            <a:off x="582100" y="481925"/>
            <a:ext cx="86247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it" sz="24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Il valore formativo del feedback</a:t>
            </a:r>
            <a:endParaRPr b="1" sz="2400">
              <a:solidFill>
                <a:schemeClr val="accent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1875" y="4739175"/>
            <a:ext cx="3520250" cy="4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582100" y="1563600"/>
            <a:ext cx="52236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Il feedback può riguardare: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risultati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(compiti, interrogazioni, valutazioni sommative e formative, lavori individuali o di gruppo);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comportamenti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 individuali e/o della classe;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Titillium Web"/>
              <a:buChar char="●"/>
            </a:pPr>
            <a:r>
              <a:rPr b="1" lang="it" sz="1600">
                <a:solidFill>
                  <a:schemeClr val="accent5"/>
                </a:solidFill>
                <a:latin typeface="Titillium Web"/>
                <a:ea typeface="Titillium Web"/>
                <a:cs typeface="Titillium Web"/>
                <a:sym typeface="Titillium Web"/>
              </a:rPr>
              <a:t>impegno</a:t>
            </a:r>
            <a:r>
              <a:rPr lang="it" sz="1600">
                <a:latin typeface="Titillium Web"/>
                <a:ea typeface="Titillium Web"/>
                <a:cs typeface="Titillium Web"/>
                <a:sym typeface="Titillium Web"/>
              </a:rPr>
              <a:t>, motivazione ad apprendere.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83451" y="1563601"/>
            <a:ext cx="2718000" cy="183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F5F1E4"/>
      </a:dk2>
      <a:lt2>
        <a:srgbClr val="666666"/>
      </a:lt2>
      <a:accent1>
        <a:srgbClr val="EF7A2B"/>
      </a:accent1>
      <a:accent2>
        <a:srgbClr val="FFF3EF"/>
      </a:accent2>
      <a:accent3>
        <a:srgbClr val="00B0CE"/>
      </a:accent3>
      <a:accent4>
        <a:srgbClr val="E9F2F2"/>
      </a:accent4>
      <a:accent5>
        <a:srgbClr val="E12550"/>
      </a:accent5>
      <a:accent6>
        <a:srgbClr val="FFEEF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